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72" r:id="rId12"/>
    <p:sldId id="273" r:id="rId13"/>
    <p:sldId id="274" r:id="rId14"/>
    <p:sldId id="266" r:id="rId15"/>
    <p:sldId id="275" r:id="rId16"/>
    <p:sldId id="276" r:id="rId17"/>
    <p:sldId id="267" r:id="rId18"/>
    <p:sldId id="277" r:id="rId19"/>
    <p:sldId id="278" r:id="rId20"/>
    <p:sldId id="268" r:id="rId21"/>
    <p:sldId id="269" r:id="rId22"/>
    <p:sldId id="280" r:id="rId23"/>
    <p:sldId id="281" r:id="rId24"/>
    <p:sldId id="279" r:id="rId25"/>
    <p:sldId id="282" r:id="rId26"/>
    <p:sldId id="283" r:id="rId27"/>
    <p:sldId id="270" r:id="rId28"/>
    <p:sldId id="27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ECB7D59-4F71-48BF-8400-8188166D4310}">
          <p14:sldIdLst>
            <p14:sldId id="256"/>
            <p14:sldId id="257"/>
            <p14:sldId id="258"/>
            <p14:sldId id="259"/>
            <p14:sldId id="260"/>
            <p14:sldId id="261"/>
            <p14:sldId id="262"/>
            <p14:sldId id="263"/>
            <p14:sldId id="264"/>
            <p14:sldId id="265"/>
            <p14:sldId id="272"/>
            <p14:sldId id="273"/>
            <p14:sldId id="274"/>
            <p14:sldId id="266"/>
            <p14:sldId id="275"/>
            <p14:sldId id="276"/>
            <p14:sldId id="267"/>
            <p14:sldId id="277"/>
            <p14:sldId id="278"/>
            <p14:sldId id="268"/>
            <p14:sldId id="269"/>
            <p14:sldId id="280"/>
            <p14:sldId id="281"/>
            <p14:sldId id="279"/>
            <p14:sldId id="282"/>
            <p14:sldId id="283"/>
            <p14:sldId id="270"/>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C9CA1C-EF3B-4BAC-9349-B926ED21EDDA}" type="datetimeFigureOut">
              <a:rPr lang="en-US" smtClean="0"/>
              <a:t>1/13/2021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F8D0BF-52FA-49E8-8332-61A08D90DE28}" type="slidenum">
              <a:rPr lang="en-US" smtClean="0"/>
              <a:t>‹#›</a:t>
            </a:fld>
            <a:endParaRPr lang="en-US" dirty="0"/>
          </a:p>
        </p:txBody>
      </p:sp>
    </p:spTree>
    <p:extLst>
      <p:ext uri="{BB962C8B-B14F-4D97-AF65-F5344CB8AC3E}">
        <p14:creationId xmlns:p14="http://schemas.microsoft.com/office/powerpoint/2010/main" val="1919324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F8D0BF-52FA-49E8-8332-61A08D90DE28}" type="slidenum">
              <a:rPr lang="en-US" smtClean="0"/>
              <a:t>28</a:t>
            </a:fld>
            <a:endParaRPr lang="en-US" dirty="0"/>
          </a:p>
        </p:txBody>
      </p:sp>
    </p:spTree>
    <p:extLst>
      <p:ext uri="{BB962C8B-B14F-4D97-AF65-F5344CB8AC3E}">
        <p14:creationId xmlns:p14="http://schemas.microsoft.com/office/powerpoint/2010/main" val="1608554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6BCD66-C973-4E5F-9E30-4801CF47C4C3}" type="slidenum">
              <a:rPr lang="en-US" smtClean="0"/>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457200" y="4463568"/>
            <a:ext cx="83058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C96BCD66-C973-4E5F-9E30-4801CF47C4C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96BCD66-C973-4E5F-9E30-4801CF47C4C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6BCD66-C973-4E5F-9E30-4801CF47C4C3}" type="slidenum">
              <a:rPr lang="en-US" smtClean="0"/>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28EA185A-229E-40B4-8707-2A12D3967745}"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6BCD66-C973-4E5F-9E30-4801CF47C4C3}" type="slidenum">
              <a:rPr lang="en-US" smtClean="0"/>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28EA185A-229E-40B4-8707-2A12D3967745}" type="datetimeFigureOut">
              <a:rPr lang="en-US" smtClean="0"/>
              <a:t>1/13/2021</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96BCD66-C973-4E5F-9E30-4801CF47C4C3}"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pPr algn="ctr"/>
            <a:r>
              <a:rPr lang="en-US" dirty="0"/>
              <a:t>United States Pretrial Services</a:t>
            </a:r>
            <a:br>
              <a:rPr lang="en-US" dirty="0"/>
            </a:br>
            <a:r>
              <a:rPr lang="en-US" dirty="0"/>
              <a:t>Southern District of Ohio</a:t>
            </a:r>
          </a:p>
        </p:txBody>
      </p:sp>
      <p:pic>
        <p:nvPicPr>
          <p:cNvPr id="6" name="Content Placeholder 5"/>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3000"/>
                    </a14:imgEffect>
                    <a14:imgEffect>
                      <a14:colorTemperature colorTemp="6750"/>
                    </a14:imgEffect>
                    <a14:imgEffect>
                      <a14:brightnessContrast bright="11000" contrast="-3000"/>
                    </a14:imgEffect>
                  </a14:imgLayer>
                </a14:imgProps>
              </a:ext>
              <a:ext uri="{28A0092B-C50C-407E-A947-70E740481C1C}">
                <a14:useLocalDpi xmlns:a14="http://schemas.microsoft.com/office/drawing/2010/main" val="0"/>
              </a:ext>
            </a:extLst>
          </a:blip>
          <a:stretch>
            <a:fillRect/>
          </a:stretch>
        </p:blipFill>
        <p:spPr>
          <a:xfrm>
            <a:off x="3017520" y="2377440"/>
            <a:ext cx="3147561" cy="3186906"/>
          </a:xfrm>
        </p:spPr>
      </p:pic>
    </p:spTree>
    <p:extLst>
      <p:ext uri="{BB962C8B-B14F-4D97-AF65-F5344CB8AC3E}">
        <p14:creationId xmlns:p14="http://schemas.microsoft.com/office/powerpoint/2010/main" val="1368785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Visitation</a:t>
            </a:r>
          </a:p>
        </p:txBody>
      </p:sp>
      <p:sp>
        <p:nvSpPr>
          <p:cNvPr id="3" name="Content Placeholder 2"/>
          <p:cNvSpPr>
            <a:spLocks noGrp="1"/>
          </p:cNvSpPr>
          <p:nvPr>
            <p:ph idx="1"/>
          </p:nvPr>
        </p:nvSpPr>
        <p:spPr/>
        <p:txBody>
          <a:bodyPr/>
          <a:lstStyle/>
          <a:p>
            <a:r>
              <a:rPr lang="en-US" dirty="0"/>
              <a:t>The BOP encourages visiting to help inmates maintain ties to the community and boost morale</a:t>
            </a:r>
          </a:p>
          <a:p>
            <a:r>
              <a:rPr lang="en-US" dirty="0"/>
              <a:t>Face-to-face visits are permitted with approved family, friends and others from the community</a:t>
            </a:r>
          </a:p>
          <a:p>
            <a:r>
              <a:rPr lang="en-US" dirty="0"/>
              <a:t>Each institution has visiting guidelines and restrictions which will be provided to inmates and visitors</a:t>
            </a:r>
          </a:p>
          <a:p>
            <a:r>
              <a:rPr lang="en-US" dirty="0"/>
              <a:t>Each inmate is allotted at least four hours of visiting time per month</a:t>
            </a:r>
          </a:p>
          <a:p>
            <a:r>
              <a:rPr lang="en-US" dirty="0"/>
              <a:t>Confidential visits are permitted with attorneys</a:t>
            </a:r>
          </a:p>
        </p:txBody>
      </p:sp>
    </p:spTree>
    <p:extLst>
      <p:ext uri="{BB962C8B-B14F-4D97-AF65-F5344CB8AC3E}">
        <p14:creationId xmlns:p14="http://schemas.microsoft.com/office/powerpoint/2010/main" val="3554441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Visitation Continued…</a:t>
            </a:r>
          </a:p>
        </p:txBody>
      </p:sp>
      <p:sp>
        <p:nvSpPr>
          <p:cNvPr id="3" name="Content Placeholder 2"/>
          <p:cNvSpPr>
            <a:spLocks noGrp="1"/>
          </p:cNvSpPr>
          <p:nvPr>
            <p:ph idx="1"/>
          </p:nvPr>
        </p:nvSpPr>
        <p:spPr/>
        <p:txBody>
          <a:bodyPr>
            <a:normAutofit/>
          </a:bodyPr>
          <a:lstStyle/>
          <a:p>
            <a:r>
              <a:rPr lang="en-US" dirty="0"/>
              <a:t>Visitors must be pre-approved by the institution for each inmate</a:t>
            </a:r>
          </a:p>
          <a:p>
            <a:r>
              <a:rPr lang="en-US" dirty="0"/>
              <a:t>Visitors with criminal backgrounds will be considered to be allowed to visit on a case-by-case basis </a:t>
            </a:r>
          </a:p>
          <a:p>
            <a:r>
              <a:rPr lang="en-US" dirty="0"/>
              <a:t>Institutions may make special accommodations for families with special circumstances (health problems, etc.) </a:t>
            </a:r>
          </a:p>
          <a:p>
            <a:r>
              <a:rPr lang="en-US" dirty="0"/>
              <a:t>Children under age 16 must have a parent or guardian approve their placement on the visiting list</a:t>
            </a:r>
          </a:p>
          <a:p>
            <a:r>
              <a:rPr lang="en-US" dirty="0"/>
              <a:t>No pets allowed unless the animal is assisting a visitor with their disability</a:t>
            </a:r>
          </a:p>
          <a:p>
            <a:r>
              <a:rPr lang="en-US" dirty="0"/>
              <a:t>Inmates are not permitted to actively engage in a business while in prison</a:t>
            </a:r>
          </a:p>
        </p:txBody>
      </p:sp>
    </p:spTree>
    <p:extLst>
      <p:ext uri="{BB962C8B-B14F-4D97-AF65-F5344CB8AC3E}">
        <p14:creationId xmlns:p14="http://schemas.microsoft.com/office/powerpoint/2010/main" val="2262154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Visiting Day</a:t>
            </a:r>
          </a:p>
        </p:txBody>
      </p:sp>
      <p:sp>
        <p:nvSpPr>
          <p:cNvPr id="3" name="Content Placeholder 2"/>
          <p:cNvSpPr>
            <a:spLocks noGrp="1"/>
          </p:cNvSpPr>
          <p:nvPr>
            <p:ph idx="1"/>
          </p:nvPr>
        </p:nvSpPr>
        <p:spPr/>
        <p:txBody>
          <a:bodyPr/>
          <a:lstStyle/>
          <a:p>
            <a:r>
              <a:rPr lang="en-US" dirty="0"/>
              <a:t>Visitors must present a photo identification and sign the visitor’s log</a:t>
            </a:r>
          </a:p>
          <a:p>
            <a:r>
              <a:rPr lang="en-US" dirty="0"/>
              <a:t>The visitor will be required to review and acknowledge the institution’s visiting guidelines and sign a statement declaring they do not possess any items which may pose a security threat to the institution</a:t>
            </a:r>
          </a:p>
          <a:p>
            <a:r>
              <a:rPr lang="en-US" dirty="0"/>
              <a:t>The institution will provide a list of authorized items permitted in the visiting room and provide storage for unauthorized items (car keys, cell phone, etc.)</a:t>
            </a:r>
          </a:p>
          <a:p>
            <a:endParaRPr lang="en-US" dirty="0"/>
          </a:p>
          <a:p>
            <a:pPr marL="0" indent="0">
              <a:buNone/>
            </a:pPr>
            <a:endParaRPr lang="en-US" dirty="0"/>
          </a:p>
        </p:txBody>
      </p:sp>
    </p:spTree>
    <p:extLst>
      <p:ext uri="{BB962C8B-B14F-4D97-AF65-F5344CB8AC3E}">
        <p14:creationId xmlns:p14="http://schemas.microsoft.com/office/powerpoint/2010/main" val="1311570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Visiting Day Continued…</a:t>
            </a:r>
          </a:p>
        </p:txBody>
      </p:sp>
      <p:sp>
        <p:nvSpPr>
          <p:cNvPr id="3" name="Content Placeholder 2"/>
          <p:cNvSpPr>
            <a:spLocks noGrp="1"/>
          </p:cNvSpPr>
          <p:nvPr>
            <p:ph idx="1"/>
          </p:nvPr>
        </p:nvSpPr>
        <p:spPr/>
        <p:txBody>
          <a:bodyPr>
            <a:normAutofit/>
          </a:bodyPr>
          <a:lstStyle/>
          <a:p>
            <a:r>
              <a:rPr lang="en-US" dirty="0"/>
              <a:t>Staff will be present at all times during the visitation</a:t>
            </a:r>
          </a:p>
          <a:p>
            <a:r>
              <a:rPr lang="en-US" dirty="0"/>
              <a:t>All visitors may be searched by staff if deemed necessary</a:t>
            </a:r>
          </a:p>
          <a:p>
            <a:r>
              <a:rPr lang="en-US" dirty="0"/>
              <a:t>All visitors should wear clothing that is appropriate for large gatherings of men, women, and young children</a:t>
            </a:r>
          </a:p>
          <a:p>
            <a:r>
              <a:rPr lang="en-US" dirty="0"/>
              <a:t>Limited physical contact between the inmate and visitor is permitted, but must be in good taste (hugs and kisses)</a:t>
            </a:r>
          </a:p>
          <a:p>
            <a:r>
              <a:rPr lang="en-US" dirty="0"/>
              <a:t>Any act in violation of the institutional guidelines could result in sanctions or criminal charges for the inmate, visitor, or both</a:t>
            </a:r>
          </a:p>
          <a:p>
            <a:r>
              <a:rPr lang="en-US" dirty="0"/>
              <a:t>The inmate you plan to visit should tell you the visiting schedule for their facility, but if you have questions, contact that facility directly</a:t>
            </a:r>
          </a:p>
          <a:p>
            <a:pPr marL="0" indent="0">
              <a:buNone/>
            </a:pPr>
            <a:endParaRPr lang="en-US" dirty="0"/>
          </a:p>
        </p:txBody>
      </p:sp>
    </p:spTree>
    <p:extLst>
      <p:ext uri="{BB962C8B-B14F-4D97-AF65-F5344CB8AC3E}">
        <p14:creationId xmlns:p14="http://schemas.microsoft.com/office/powerpoint/2010/main" val="1410884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Correspondence</a:t>
            </a:r>
          </a:p>
        </p:txBody>
      </p:sp>
      <p:sp>
        <p:nvSpPr>
          <p:cNvPr id="3" name="Content Placeholder 2"/>
          <p:cNvSpPr>
            <a:spLocks noGrp="1"/>
          </p:cNvSpPr>
          <p:nvPr>
            <p:ph idx="1"/>
          </p:nvPr>
        </p:nvSpPr>
        <p:spPr/>
        <p:txBody>
          <a:bodyPr/>
          <a:lstStyle/>
          <a:p>
            <a:pPr marL="0" indent="0" algn="ctr">
              <a:buNone/>
            </a:pPr>
            <a:r>
              <a:rPr lang="en-US" dirty="0"/>
              <a:t>Telephone</a:t>
            </a:r>
          </a:p>
          <a:p>
            <a:r>
              <a:rPr lang="en-US" dirty="0"/>
              <a:t>Inmates must have an established telephone contact list before being permitted to make calls</a:t>
            </a:r>
          </a:p>
          <a:p>
            <a:r>
              <a:rPr lang="en-US" dirty="0"/>
              <a:t>The inmate pays for the telephone calls</a:t>
            </a:r>
          </a:p>
          <a:p>
            <a:r>
              <a:rPr lang="en-US" dirty="0"/>
              <a:t>All telephone conversations are monitored and signs are posted by each phone as a reminder</a:t>
            </a:r>
          </a:p>
          <a:p>
            <a:r>
              <a:rPr lang="en-US" dirty="0"/>
              <a:t>Unmonitored calls to attorneys may be permitted</a:t>
            </a:r>
          </a:p>
          <a:p>
            <a:r>
              <a:rPr lang="en-US" dirty="0"/>
              <a:t>No additional arrangements will be made</a:t>
            </a:r>
          </a:p>
        </p:txBody>
      </p:sp>
    </p:spTree>
    <p:extLst>
      <p:ext uri="{BB962C8B-B14F-4D97-AF65-F5344CB8AC3E}">
        <p14:creationId xmlns:p14="http://schemas.microsoft.com/office/powerpoint/2010/main" val="1457174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Correspondence Continued…</a:t>
            </a:r>
          </a:p>
        </p:txBody>
      </p:sp>
      <p:sp>
        <p:nvSpPr>
          <p:cNvPr id="3" name="Content Placeholder 2"/>
          <p:cNvSpPr>
            <a:spLocks noGrp="1"/>
          </p:cNvSpPr>
          <p:nvPr>
            <p:ph idx="1"/>
          </p:nvPr>
        </p:nvSpPr>
        <p:spPr/>
        <p:txBody>
          <a:bodyPr/>
          <a:lstStyle/>
          <a:p>
            <a:pPr marL="0" indent="0" algn="ctr">
              <a:buNone/>
            </a:pPr>
            <a:r>
              <a:rPr lang="en-US" dirty="0"/>
              <a:t>E-mail</a:t>
            </a:r>
          </a:p>
          <a:p>
            <a:r>
              <a:rPr lang="en-US" dirty="0"/>
              <a:t>The Trust Fund Limited Inmate Computer System (TRULINCS) allows inmates to send and receive e-mail</a:t>
            </a:r>
          </a:p>
          <a:p>
            <a:r>
              <a:rPr lang="en-US" dirty="0"/>
              <a:t>TRULINCS allows text only correspondence in a secured manner between inmates and the general public</a:t>
            </a:r>
          </a:p>
          <a:p>
            <a:r>
              <a:rPr lang="en-US" dirty="0"/>
              <a:t>Each inmate must be approved to use the system and each person that an inmate wants to communicate with must give their permission to do so</a:t>
            </a:r>
          </a:p>
          <a:p>
            <a:r>
              <a:rPr lang="en-US" dirty="0"/>
              <a:t>All e-mail correspondence is subject to monitoring by the institution</a:t>
            </a:r>
          </a:p>
          <a:p>
            <a:r>
              <a:rPr lang="en-US" dirty="0"/>
              <a:t>No internet access is available for inmates</a:t>
            </a:r>
          </a:p>
        </p:txBody>
      </p:sp>
    </p:spTree>
    <p:extLst>
      <p:ext uri="{BB962C8B-B14F-4D97-AF65-F5344CB8AC3E}">
        <p14:creationId xmlns:p14="http://schemas.microsoft.com/office/powerpoint/2010/main" val="2440156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Correspondence Continued…</a:t>
            </a:r>
          </a:p>
        </p:txBody>
      </p:sp>
      <p:sp>
        <p:nvSpPr>
          <p:cNvPr id="3" name="Content Placeholder 2"/>
          <p:cNvSpPr>
            <a:spLocks noGrp="1"/>
          </p:cNvSpPr>
          <p:nvPr>
            <p:ph idx="1"/>
          </p:nvPr>
        </p:nvSpPr>
        <p:spPr/>
        <p:txBody>
          <a:bodyPr/>
          <a:lstStyle/>
          <a:p>
            <a:pPr marL="0" indent="0" algn="ctr">
              <a:buNone/>
            </a:pPr>
            <a:r>
              <a:rPr lang="en-US" dirty="0"/>
              <a:t>Mail</a:t>
            </a:r>
          </a:p>
          <a:p>
            <a:r>
              <a:rPr lang="en-US" dirty="0"/>
              <a:t>Correspondence is classified as either “General” or “Special” mail</a:t>
            </a:r>
          </a:p>
          <a:p>
            <a:r>
              <a:rPr lang="en-US" dirty="0"/>
              <a:t>General mail is opened by the staff and inspected</a:t>
            </a:r>
          </a:p>
          <a:p>
            <a:r>
              <a:rPr lang="en-US" dirty="0"/>
              <a:t>Special mail is opened in the presence of the inmate, inspected for contraband, and the contents verified</a:t>
            </a:r>
          </a:p>
          <a:p>
            <a:r>
              <a:rPr lang="en-US" dirty="0"/>
              <a:t>Inmates may subscribe to and receive publications as long as they do not negatively impact security, discipline, or good order of the institution, and do not facilitate criminal activity. </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600" y="5334000"/>
            <a:ext cx="1914525" cy="1228725"/>
          </a:xfrm>
          <a:prstGeom prst="rect">
            <a:avLst/>
          </a:prstGeom>
        </p:spPr>
      </p:pic>
    </p:spTree>
    <p:extLst>
      <p:ext uri="{BB962C8B-B14F-4D97-AF65-F5344CB8AC3E}">
        <p14:creationId xmlns:p14="http://schemas.microsoft.com/office/powerpoint/2010/main" val="3842507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Treatment Services</a:t>
            </a:r>
          </a:p>
        </p:txBody>
      </p:sp>
      <p:sp>
        <p:nvSpPr>
          <p:cNvPr id="3" name="Content Placeholder 2"/>
          <p:cNvSpPr>
            <a:spLocks noGrp="1"/>
          </p:cNvSpPr>
          <p:nvPr>
            <p:ph idx="1"/>
          </p:nvPr>
        </p:nvSpPr>
        <p:spPr/>
        <p:txBody>
          <a:bodyPr/>
          <a:lstStyle/>
          <a:p>
            <a:pPr marL="0" indent="0" algn="ctr">
              <a:buNone/>
            </a:pPr>
            <a:r>
              <a:rPr lang="en-US" dirty="0"/>
              <a:t>Substance Abuse Treatment</a:t>
            </a:r>
          </a:p>
          <a:p>
            <a:r>
              <a:rPr lang="en-US" dirty="0"/>
              <a:t>Inmates are required to participate in courses if:</a:t>
            </a:r>
          </a:p>
          <a:p>
            <a:pPr lvl="1"/>
            <a:r>
              <a:rPr lang="en-US" dirty="0"/>
              <a:t>Alcohol or drugs contributed to the commission of the offense</a:t>
            </a:r>
          </a:p>
          <a:p>
            <a:pPr lvl="1"/>
            <a:r>
              <a:rPr lang="en-US" dirty="0"/>
              <a:t>Supervised release violations were based on alcohol or drug use</a:t>
            </a:r>
          </a:p>
          <a:p>
            <a:pPr lvl="1"/>
            <a:r>
              <a:rPr lang="en-US" dirty="0"/>
              <a:t>Sentencing judge makes a recommendation for treatment</a:t>
            </a:r>
          </a:p>
          <a:p>
            <a:r>
              <a:rPr lang="en-US" dirty="0"/>
              <a:t>Types of Treatment</a:t>
            </a:r>
          </a:p>
          <a:p>
            <a:pPr lvl="1"/>
            <a:r>
              <a:rPr lang="en-US" dirty="0"/>
              <a:t>Drug Abuse Education </a:t>
            </a:r>
          </a:p>
          <a:p>
            <a:pPr lvl="2"/>
            <a:r>
              <a:rPr lang="en-US" dirty="0"/>
              <a:t>Provides basic information regarding substance abuse and its effects</a:t>
            </a:r>
          </a:p>
          <a:p>
            <a:pPr lvl="2"/>
            <a:r>
              <a:rPr lang="en-US" dirty="0"/>
              <a:t>Stepping stone for more appropriate treatment</a:t>
            </a:r>
          </a:p>
        </p:txBody>
      </p:sp>
    </p:spTree>
    <p:extLst>
      <p:ext uri="{BB962C8B-B14F-4D97-AF65-F5344CB8AC3E}">
        <p14:creationId xmlns:p14="http://schemas.microsoft.com/office/powerpoint/2010/main" val="1477465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Treatment Services Continued…</a:t>
            </a:r>
          </a:p>
        </p:txBody>
      </p:sp>
      <p:sp>
        <p:nvSpPr>
          <p:cNvPr id="4" name="Content Placeholder 3"/>
          <p:cNvSpPr>
            <a:spLocks noGrp="1"/>
          </p:cNvSpPr>
          <p:nvPr>
            <p:ph idx="1"/>
          </p:nvPr>
        </p:nvSpPr>
        <p:spPr/>
        <p:txBody>
          <a:bodyPr/>
          <a:lstStyle/>
          <a:p>
            <a:r>
              <a:rPr lang="en-US" dirty="0"/>
              <a:t>Substance Abuse Treatment</a:t>
            </a:r>
          </a:p>
          <a:p>
            <a:pPr lvl="1"/>
            <a:r>
              <a:rPr lang="en-US" dirty="0"/>
              <a:t>Non-Residential Treatment</a:t>
            </a:r>
          </a:p>
          <a:p>
            <a:pPr lvl="2"/>
            <a:r>
              <a:rPr lang="en-US" dirty="0"/>
              <a:t>12-week, Cognitive Behavioral Therapy (CBT) program for inmates with shorter sentences, less severe drug problems, or waiting for entry into RDAP</a:t>
            </a:r>
          </a:p>
          <a:p>
            <a:pPr lvl="1"/>
            <a:r>
              <a:rPr lang="en-US" dirty="0"/>
              <a:t>Residential Drug Abuse Treatment Program (RDAP)</a:t>
            </a:r>
          </a:p>
          <a:p>
            <a:pPr lvl="2"/>
            <a:r>
              <a:rPr lang="en-US" dirty="0"/>
              <a:t>Program is voluntary</a:t>
            </a:r>
          </a:p>
          <a:p>
            <a:pPr lvl="2"/>
            <a:r>
              <a:rPr lang="en-US" dirty="0"/>
              <a:t>Program participants are housed together in a separate prison unit reserved for the treatment program</a:t>
            </a:r>
          </a:p>
          <a:p>
            <a:pPr lvl="2"/>
            <a:r>
              <a:rPr lang="en-US" dirty="0"/>
              <a:t>Program requires a half-day of intensive programming five days a week for a total of nine months</a:t>
            </a:r>
          </a:p>
          <a:p>
            <a:pPr lvl="2"/>
            <a:r>
              <a:rPr lang="en-US" dirty="0"/>
              <a:t>Program graduates may receive up to a one year sentence reduction </a:t>
            </a:r>
          </a:p>
          <a:p>
            <a:pPr lvl="2"/>
            <a:endParaRPr lang="en-US" dirty="0"/>
          </a:p>
        </p:txBody>
      </p:sp>
    </p:spTree>
    <p:extLst>
      <p:ext uri="{BB962C8B-B14F-4D97-AF65-F5344CB8AC3E}">
        <p14:creationId xmlns:p14="http://schemas.microsoft.com/office/powerpoint/2010/main" val="4035138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Treatment Services Continued…</a:t>
            </a:r>
          </a:p>
        </p:txBody>
      </p:sp>
      <p:sp>
        <p:nvSpPr>
          <p:cNvPr id="3" name="Content Placeholder 2"/>
          <p:cNvSpPr>
            <a:spLocks noGrp="1"/>
          </p:cNvSpPr>
          <p:nvPr>
            <p:ph idx="1"/>
          </p:nvPr>
        </p:nvSpPr>
        <p:spPr/>
        <p:txBody>
          <a:bodyPr/>
          <a:lstStyle/>
          <a:p>
            <a:pPr marL="0" indent="0" algn="ctr">
              <a:buNone/>
            </a:pPr>
            <a:r>
              <a:rPr lang="en-US" dirty="0"/>
              <a:t>Mental Health Treatment</a:t>
            </a:r>
          </a:p>
          <a:p>
            <a:r>
              <a:rPr lang="en-US" dirty="0"/>
              <a:t>Counseling is offered in individual and group settings</a:t>
            </a:r>
          </a:p>
          <a:p>
            <a:r>
              <a:rPr lang="en-US" dirty="0"/>
              <a:t>Informal counseling is also available</a:t>
            </a:r>
          </a:p>
          <a:p>
            <a:r>
              <a:rPr lang="en-US" dirty="0"/>
              <a:t>The BOP staff includes psychologists and psychiatrists</a:t>
            </a:r>
          </a:p>
          <a:p>
            <a:r>
              <a:rPr lang="en-US" dirty="0"/>
              <a:t>The BOP provides suicide education to staff and inmates</a:t>
            </a:r>
          </a:p>
          <a:p>
            <a:pPr lvl="1"/>
            <a:r>
              <a:rPr lang="en-US" dirty="0"/>
              <a:t>Family members or friends are encouraged to contact the institution if they believe an inmate is in a state of crisis </a:t>
            </a:r>
          </a:p>
          <a:p>
            <a:endParaRPr lang="en-US" dirty="0"/>
          </a:p>
          <a:p>
            <a:endParaRPr lang="en-US" dirty="0"/>
          </a:p>
        </p:txBody>
      </p:sp>
    </p:spTree>
    <p:extLst>
      <p:ext uri="{BB962C8B-B14F-4D97-AF65-F5344CB8AC3E}">
        <p14:creationId xmlns:p14="http://schemas.microsoft.com/office/powerpoint/2010/main" val="1411815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idx="1"/>
          </p:nvPr>
        </p:nvPicPr>
        <p:blipFill>
          <a:blip r:embed="rId2">
            <a:extLst>
              <a:ext uri="{BEBA8EAE-BF5A-486C-A8C5-ECC9F3942E4B}">
                <a14:imgProps xmlns:a14="http://schemas.microsoft.com/office/drawing/2010/main">
                  <a14:imgLayer r:embed="rId3">
                    <a14:imgEffect>
                      <a14:sharpenSoften amount="33000"/>
                    </a14:imgEffect>
                    <a14:imgEffect>
                      <a14:brightnessContrast bright="21000" contrast="16000"/>
                    </a14:imgEffect>
                  </a14:imgLayer>
                </a14:imgProps>
              </a:ext>
              <a:ext uri="{28A0092B-C50C-407E-A947-70E740481C1C}">
                <a14:useLocalDpi xmlns:a14="http://schemas.microsoft.com/office/drawing/2010/main" val="0"/>
              </a:ext>
            </a:extLst>
          </a:blip>
          <a:srcRect l="23404" r="23404"/>
          <a:stretch>
            <a:fillRect/>
          </a:stretch>
        </p:blipFill>
        <p:spPr>
          <a:xfrm>
            <a:off x="3886200" y="457200"/>
            <a:ext cx="4359876" cy="4419600"/>
          </a:xfrm>
        </p:spPr>
      </p:pic>
      <p:sp>
        <p:nvSpPr>
          <p:cNvPr id="4" name="Title 3"/>
          <p:cNvSpPr>
            <a:spLocks noGrp="1"/>
          </p:cNvSpPr>
          <p:nvPr>
            <p:ph type="title"/>
          </p:nvPr>
        </p:nvSpPr>
        <p:spPr>
          <a:xfrm>
            <a:off x="0" y="3200400"/>
            <a:ext cx="3352800" cy="762000"/>
          </a:xfrm>
        </p:spPr>
        <p:txBody>
          <a:bodyPr>
            <a:noAutofit/>
          </a:bodyPr>
          <a:lstStyle/>
          <a:p>
            <a:pPr algn="ctr"/>
            <a:r>
              <a:rPr lang="en-US" sz="5400" dirty="0"/>
              <a:t>Pre-Entry </a:t>
            </a:r>
            <a:br>
              <a:rPr lang="en-US" sz="5400" dirty="0"/>
            </a:br>
            <a:r>
              <a:rPr lang="en-US" sz="5400" dirty="0"/>
              <a:t>Class</a:t>
            </a:r>
          </a:p>
        </p:txBody>
      </p:sp>
      <p:sp>
        <p:nvSpPr>
          <p:cNvPr id="7" name="Text Placeholder 6"/>
          <p:cNvSpPr>
            <a:spLocks noGrp="1"/>
          </p:cNvSpPr>
          <p:nvPr>
            <p:ph type="body" sz="half" idx="2"/>
          </p:nvPr>
        </p:nvSpPr>
        <p:spPr>
          <a:xfrm>
            <a:off x="31488" y="5486400"/>
            <a:ext cx="9036312" cy="1295400"/>
          </a:xfrm>
          <a:effectLst>
            <a:glow rad="101600">
              <a:schemeClr val="accent2">
                <a:satMod val="175000"/>
                <a:alpha val="40000"/>
              </a:schemeClr>
            </a:glow>
          </a:effectLst>
        </p:spPr>
        <p:txBody>
          <a:bodyPr>
            <a:normAutofit/>
          </a:bodyPr>
          <a:lstStyle/>
          <a:p>
            <a:pPr algn="ctr"/>
            <a:r>
              <a:rPr lang="en-US" sz="3600" dirty="0">
                <a:effectLst>
                  <a:glow rad="53086">
                    <a:schemeClr val="accent2">
                      <a:alpha val="30000"/>
                    </a:schemeClr>
                  </a:glow>
                </a:effectLst>
                <a:latin typeface="+mj-lt"/>
              </a:rPr>
              <a:t>FROM COMMUNITY TO CONFINEMENT</a:t>
            </a:r>
          </a:p>
        </p:txBody>
      </p:sp>
    </p:spTree>
    <p:extLst>
      <p:ext uri="{BB962C8B-B14F-4D97-AF65-F5344CB8AC3E}">
        <p14:creationId xmlns:p14="http://schemas.microsoft.com/office/powerpoint/2010/main" val="1694921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Medical Care</a:t>
            </a:r>
          </a:p>
        </p:txBody>
      </p:sp>
      <p:sp>
        <p:nvSpPr>
          <p:cNvPr id="3" name="Content Placeholder 2"/>
          <p:cNvSpPr>
            <a:spLocks noGrp="1"/>
          </p:cNvSpPr>
          <p:nvPr>
            <p:ph idx="1"/>
          </p:nvPr>
        </p:nvSpPr>
        <p:spPr>
          <a:xfrm>
            <a:off x="533400" y="1600200"/>
            <a:ext cx="8229600" cy="4525963"/>
          </a:xfrm>
        </p:spPr>
        <p:txBody>
          <a:bodyPr>
            <a:normAutofit/>
          </a:bodyPr>
          <a:lstStyle/>
          <a:p>
            <a:r>
              <a:rPr lang="en-US" dirty="0"/>
              <a:t>Provides essential medical, dental, and mental health (psychiatric) care consistent with accepted community standards</a:t>
            </a:r>
          </a:p>
          <a:p>
            <a:r>
              <a:rPr lang="en-US" dirty="0"/>
              <a:t>The BOP uses licensed and accredited medical care providers who are supported by community consultants and specialists</a:t>
            </a:r>
          </a:p>
          <a:p>
            <a:r>
              <a:rPr lang="en-US" dirty="0"/>
              <a:t>The BOP operates medical centers for inmates with chronic or acute medical conditions</a:t>
            </a:r>
          </a:p>
          <a:p>
            <a:r>
              <a:rPr lang="en-US" dirty="0"/>
              <a:t>Inmate health is emphasized through examinations, counseling and education regarding nutrition and diet, the effects of medication, and infectious disease prevention</a:t>
            </a:r>
          </a:p>
          <a:p>
            <a:r>
              <a:rPr lang="en-US" dirty="0"/>
              <a:t>Environmental health is promoted through the emphasis on maintaining safe living and working areas</a:t>
            </a:r>
          </a:p>
        </p:txBody>
      </p:sp>
    </p:spTree>
    <p:extLst>
      <p:ext uri="{BB962C8B-B14F-4D97-AF65-F5344CB8AC3E}">
        <p14:creationId xmlns:p14="http://schemas.microsoft.com/office/powerpoint/2010/main" val="2593837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Education, Work Programs &amp; Inmate Skills</a:t>
            </a:r>
          </a:p>
        </p:txBody>
      </p:sp>
      <p:sp>
        <p:nvSpPr>
          <p:cNvPr id="3" name="Content Placeholder 2"/>
          <p:cNvSpPr>
            <a:spLocks noGrp="1"/>
          </p:cNvSpPr>
          <p:nvPr>
            <p:ph idx="1"/>
          </p:nvPr>
        </p:nvSpPr>
        <p:spPr/>
        <p:txBody>
          <a:bodyPr>
            <a:normAutofit/>
          </a:bodyPr>
          <a:lstStyle/>
          <a:p>
            <a:r>
              <a:rPr lang="en-US" dirty="0"/>
              <a:t>Education</a:t>
            </a:r>
          </a:p>
          <a:p>
            <a:pPr lvl="1"/>
            <a:r>
              <a:rPr lang="en-US" dirty="0"/>
              <a:t>All institutions offer literacy, English as a Second Language, parenting, wellness education, and adult continuing education classes</a:t>
            </a:r>
          </a:p>
          <a:p>
            <a:pPr lvl="1"/>
            <a:r>
              <a:rPr lang="en-US" dirty="0"/>
              <a:t>Inmates who do not have a high school diploma or GED must participate in the literacy program for at least 240 hours, or until they obtain their GED</a:t>
            </a:r>
          </a:p>
          <a:p>
            <a:pPr lvl="1"/>
            <a:r>
              <a:rPr lang="en-US" dirty="0"/>
              <a:t>Instruction in leisure-time activities, recreation, parenting, and wellness</a:t>
            </a:r>
          </a:p>
          <a:p>
            <a:pPr lvl="1"/>
            <a:r>
              <a:rPr lang="en-US" dirty="0"/>
              <a:t>Some traditional college courses </a:t>
            </a:r>
          </a:p>
          <a:p>
            <a:pPr lvl="1"/>
            <a:r>
              <a:rPr lang="en-US" dirty="0"/>
              <a:t>Library services are available </a:t>
            </a:r>
          </a:p>
          <a:p>
            <a:pPr lvl="1"/>
            <a:r>
              <a:rPr lang="en-US" dirty="0"/>
              <a:t>Occupational and vocational training programs </a:t>
            </a:r>
          </a:p>
          <a:p>
            <a:pPr marL="365760" lvl="1" indent="0">
              <a:buNone/>
            </a:pPr>
            <a:r>
              <a:rPr lang="en-US" dirty="0"/>
              <a:t>      are also available</a:t>
            </a:r>
          </a:p>
          <a:p>
            <a:pPr lvl="1"/>
            <a:endParaRPr lang="en-US" dirty="0"/>
          </a:p>
          <a:p>
            <a:pPr lvl="1"/>
            <a:endParaRPr lang="en-US" dirty="0"/>
          </a:p>
          <a:p>
            <a:pPr lvl="1"/>
            <a:endParaRPr lang="en-US" dirty="0"/>
          </a:p>
          <a:p>
            <a:pPr lvl="1"/>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4800600"/>
            <a:ext cx="1866900" cy="1847849"/>
          </a:xfrm>
          <a:prstGeom prst="rect">
            <a:avLst/>
          </a:prstGeom>
        </p:spPr>
      </p:pic>
    </p:spTree>
    <p:extLst>
      <p:ext uri="{BB962C8B-B14F-4D97-AF65-F5344CB8AC3E}">
        <p14:creationId xmlns:p14="http://schemas.microsoft.com/office/powerpoint/2010/main" val="1127718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Education, Work Programs &amp; Inmate Skills Continued…</a:t>
            </a:r>
          </a:p>
        </p:txBody>
      </p:sp>
      <p:sp>
        <p:nvSpPr>
          <p:cNvPr id="3" name="Content Placeholder 2"/>
          <p:cNvSpPr>
            <a:spLocks noGrp="1"/>
          </p:cNvSpPr>
          <p:nvPr>
            <p:ph idx="1"/>
          </p:nvPr>
        </p:nvSpPr>
        <p:spPr/>
        <p:txBody>
          <a:bodyPr/>
          <a:lstStyle/>
          <a:p>
            <a:r>
              <a:rPr lang="en-US" dirty="0"/>
              <a:t>Inmate Skills Development</a:t>
            </a:r>
          </a:p>
          <a:p>
            <a:pPr lvl="1"/>
            <a:r>
              <a:rPr lang="en-US" dirty="0"/>
              <a:t>Focus is to build the skills essential to successful reintegration</a:t>
            </a:r>
          </a:p>
          <a:p>
            <a:pPr lvl="1"/>
            <a:r>
              <a:rPr lang="en-US" dirty="0"/>
              <a:t>Developed to:</a:t>
            </a:r>
          </a:p>
          <a:p>
            <a:pPr lvl="2"/>
            <a:r>
              <a:rPr lang="en-US" dirty="0"/>
              <a:t>Identify inmate’s strengths and weaknesses</a:t>
            </a:r>
          </a:p>
          <a:p>
            <a:pPr lvl="2"/>
            <a:r>
              <a:rPr lang="en-US" dirty="0"/>
              <a:t>Track the inmate’s process on their individualized plan</a:t>
            </a:r>
          </a:p>
          <a:p>
            <a:pPr lvl="2"/>
            <a:r>
              <a:rPr lang="en-US" dirty="0"/>
              <a:t>Links inmates with programs which meet their specific needs</a:t>
            </a:r>
          </a:p>
          <a:p>
            <a:pPr lvl="2"/>
            <a:r>
              <a:rPr lang="en-US" dirty="0"/>
              <a:t>Improve information flow between all parties focused on the same outcomes (inmate, court, probation, case manager)</a:t>
            </a:r>
          </a:p>
          <a:p>
            <a:pPr lvl="2"/>
            <a:r>
              <a:rPr lang="en-US" dirty="0"/>
              <a:t>Assist in program resource allocation</a:t>
            </a:r>
          </a:p>
          <a:p>
            <a:pPr lvl="2"/>
            <a:endParaRPr lang="en-US" dirty="0"/>
          </a:p>
          <a:p>
            <a:pPr lvl="2"/>
            <a:endParaRPr lang="en-US" dirty="0"/>
          </a:p>
        </p:txBody>
      </p:sp>
    </p:spTree>
    <p:extLst>
      <p:ext uri="{BB962C8B-B14F-4D97-AF65-F5344CB8AC3E}">
        <p14:creationId xmlns:p14="http://schemas.microsoft.com/office/powerpoint/2010/main" val="3543930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Education, Work Programs &amp; Inmate Skills Continued…</a:t>
            </a:r>
          </a:p>
        </p:txBody>
      </p:sp>
      <p:sp>
        <p:nvSpPr>
          <p:cNvPr id="3" name="Content Placeholder 2"/>
          <p:cNvSpPr>
            <a:spLocks noGrp="1"/>
          </p:cNvSpPr>
          <p:nvPr>
            <p:ph idx="1"/>
          </p:nvPr>
        </p:nvSpPr>
        <p:spPr/>
        <p:txBody>
          <a:bodyPr>
            <a:normAutofit lnSpcReduction="10000"/>
          </a:bodyPr>
          <a:lstStyle/>
          <a:p>
            <a:r>
              <a:rPr lang="en-US" dirty="0"/>
              <a:t>Occupational Training includes exploratory, marketable skill, and apprenticeship level courses</a:t>
            </a:r>
          </a:p>
          <a:p>
            <a:pPr lvl="1"/>
            <a:r>
              <a:rPr lang="en-US" dirty="0"/>
              <a:t>Exploratory course provides an introduction to similar occupations</a:t>
            </a:r>
          </a:p>
          <a:p>
            <a:pPr lvl="1"/>
            <a:r>
              <a:rPr lang="en-US" dirty="0"/>
              <a:t>Marketable course provides employment skills at the entry level</a:t>
            </a:r>
          </a:p>
          <a:p>
            <a:pPr lvl="1"/>
            <a:r>
              <a:rPr lang="en-US" dirty="0"/>
              <a:t>Apprenticeship training prepares the inmate for the achievement of a journeyman’s certificate</a:t>
            </a:r>
          </a:p>
          <a:p>
            <a:pPr lvl="1"/>
            <a:r>
              <a:rPr lang="en-US" dirty="0"/>
              <a:t>Areas include HVAC, Business, Computer Applications etc.</a:t>
            </a:r>
          </a:p>
          <a:p>
            <a:r>
              <a:rPr lang="en-US" dirty="0"/>
              <a:t>Advanced Occupational Education programs often lead to one-year certificates or two-year degrees</a:t>
            </a:r>
          </a:p>
          <a:p>
            <a:r>
              <a:rPr lang="en-US" dirty="0"/>
              <a:t>Inmates should discuss their educational goals with their case manager and education representative to learn about available opportunities at each institution</a:t>
            </a:r>
          </a:p>
        </p:txBody>
      </p:sp>
    </p:spTree>
    <p:extLst>
      <p:ext uri="{BB962C8B-B14F-4D97-AF65-F5344CB8AC3E}">
        <p14:creationId xmlns:p14="http://schemas.microsoft.com/office/powerpoint/2010/main" val="663509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Education, Work Programs &amp; Inmate Skills Continued…</a:t>
            </a:r>
          </a:p>
        </p:txBody>
      </p:sp>
      <p:sp>
        <p:nvSpPr>
          <p:cNvPr id="3" name="Content Placeholder 2"/>
          <p:cNvSpPr>
            <a:spLocks noGrp="1"/>
          </p:cNvSpPr>
          <p:nvPr>
            <p:ph idx="1"/>
          </p:nvPr>
        </p:nvSpPr>
        <p:spPr/>
        <p:txBody>
          <a:bodyPr>
            <a:normAutofit fontScale="92500" lnSpcReduction="20000"/>
          </a:bodyPr>
          <a:lstStyle/>
          <a:p>
            <a:r>
              <a:rPr lang="en-US" dirty="0"/>
              <a:t>Work Programs</a:t>
            </a:r>
          </a:p>
          <a:p>
            <a:pPr lvl="1"/>
            <a:r>
              <a:rPr lang="en-US" dirty="0"/>
              <a:t>All medically able inmates are required to work </a:t>
            </a:r>
          </a:p>
          <a:p>
            <a:pPr lvl="1"/>
            <a:r>
              <a:rPr lang="en-US" dirty="0"/>
              <a:t>Work assignments which service the institution </a:t>
            </a:r>
          </a:p>
          <a:p>
            <a:pPr lvl="2"/>
            <a:r>
              <a:rPr lang="en-US" dirty="0"/>
              <a:t>Kitchen work crew, Landscaping etc.</a:t>
            </a:r>
          </a:p>
          <a:p>
            <a:pPr lvl="1"/>
            <a:r>
              <a:rPr lang="en-US" dirty="0"/>
              <a:t>Inmates earn 12 to 40 cents per hour</a:t>
            </a:r>
          </a:p>
          <a:p>
            <a:r>
              <a:rPr lang="en-US" dirty="0"/>
              <a:t>Federal Prison Industries (UNICOR) </a:t>
            </a:r>
          </a:p>
          <a:p>
            <a:pPr lvl="1"/>
            <a:r>
              <a:rPr lang="en-US" dirty="0"/>
              <a:t>Employs and provides job skill training to the greatest number of inmates within the BOP by producing quality goods and services for sale</a:t>
            </a:r>
          </a:p>
          <a:p>
            <a:pPr lvl="1"/>
            <a:r>
              <a:rPr lang="en-US" dirty="0"/>
              <a:t>Only produces products for the federal government</a:t>
            </a:r>
          </a:p>
          <a:p>
            <a:pPr lvl="1"/>
            <a:r>
              <a:rPr lang="en-US" dirty="0"/>
              <a:t>Helps inmates acquire marketable skills in such areas as metals, furniture, electronics, textiles, and graphic arts</a:t>
            </a:r>
          </a:p>
          <a:p>
            <a:pPr lvl="1"/>
            <a:r>
              <a:rPr lang="en-US" dirty="0"/>
              <a:t>High School diploma or GED required for most jobs</a:t>
            </a:r>
          </a:p>
          <a:p>
            <a:pPr lvl="1"/>
            <a:r>
              <a:rPr lang="en-US" dirty="0"/>
              <a:t>Inmates earn up to $1.15 per hour</a:t>
            </a:r>
          </a:p>
          <a:p>
            <a:r>
              <a:rPr lang="en-US" dirty="0"/>
              <a:t>The Inmate Financial Responsibility Program allows inmates to pay off financial responsibilities while incarcerated</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886" y="1447800"/>
            <a:ext cx="1573843" cy="1552575"/>
          </a:xfrm>
          <a:prstGeom prst="rect">
            <a:avLst/>
          </a:prstGeom>
        </p:spPr>
      </p:pic>
    </p:spTree>
    <p:extLst>
      <p:ext uri="{BB962C8B-B14F-4D97-AF65-F5344CB8AC3E}">
        <p14:creationId xmlns:p14="http://schemas.microsoft.com/office/powerpoint/2010/main" val="1216335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Child Support</a:t>
            </a:r>
          </a:p>
        </p:txBody>
      </p:sp>
      <p:sp>
        <p:nvSpPr>
          <p:cNvPr id="3" name="Content Placeholder 2"/>
          <p:cNvSpPr>
            <a:spLocks noGrp="1"/>
          </p:cNvSpPr>
          <p:nvPr>
            <p:ph idx="1"/>
          </p:nvPr>
        </p:nvSpPr>
        <p:spPr/>
        <p:txBody>
          <a:bodyPr/>
          <a:lstStyle/>
          <a:p>
            <a:r>
              <a:rPr lang="en-US" dirty="0"/>
              <a:t>Child support orders are not automatically reduced or stalled during incarceration</a:t>
            </a:r>
          </a:p>
          <a:p>
            <a:r>
              <a:rPr lang="en-US" dirty="0"/>
              <a:t>To reassess the amount ordered, inmates can contact their county child support enforcement agencies to request a case review</a:t>
            </a:r>
          </a:p>
          <a:p>
            <a:pPr lvl="1"/>
            <a:r>
              <a:rPr lang="en-US" dirty="0"/>
              <a:t>Franklin County: support.franklincountyohio.gov</a:t>
            </a:r>
          </a:p>
          <a:p>
            <a:pPr lvl="1"/>
            <a:r>
              <a:rPr lang="en-US" dirty="0"/>
              <a:t>Other Ohio counties: jfs.ohio.gov</a:t>
            </a:r>
          </a:p>
          <a:p>
            <a:r>
              <a:rPr lang="en-US" dirty="0"/>
              <a:t>Inmates may have a portion of their income deducted for child support; this is not done automatically, but rather upon request</a:t>
            </a:r>
          </a:p>
          <a:p>
            <a:endParaRPr lang="en-US" dirty="0"/>
          </a:p>
        </p:txBody>
      </p:sp>
    </p:spTree>
    <p:extLst>
      <p:ext uri="{BB962C8B-B14F-4D97-AF65-F5344CB8AC3E}">
        <p14:creationId xmlns:p14="http://schemas.microsoft.com/office/powerpoint/2010/main" val="1554952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Selective Service</a:t>
            </a:r>
          </a:p>
        </p:txBody>
      </p:sp>
      <p:sp>
        <p:nvSpPr>
          <p:cNvPr id="3" name="Content Placeholder 2"/>
          <p:cNvSpPr>
            <a:spLocks noGrp="1"/>
          </p:cNvSpPr>
          <p:nvPr>
            <p:ph idx="1"/>
          </p:nvPr>
        </p:nvSpPr>
        <p:spPr/>
        <p:txBody>
          <a:bodyPr/>
          <a:lstStyle/>
          <a:p>
            <a:r>
              <a:rPr lang="en-US" dirty="0"/>
              <a:t>In the US, men ages 18-26 are required by law to register for Selective Service</a:t>
            </a:r>
          </a:p>
          <a:p>
            <a:r>
              <a:rPr lang="en-US" dirty="0"/>
              <a:t>Inmates are not required to register during incarceration</a:t>
            </a:r>
          </a:p>
          <a:p>
            <a:r>
              <a:rPr lang="en-US" dirty="0"/>
              <a:t>Males under 26 years old must register within 30 days of their release from prison</a:t>
            </a:r>
          </a:p>
          <a:p>
            <a:r>
              <a:rPr lang="en-US" dirty="0"/>
              <a:t>Information on how to register:</a:t>
            </a:r>
          </a:p>
          <a:p>
            <a:pPr lvl="1"/>
            <a:r>
              <a:rPr lang="en-US" dirty="0"/>
              <a:t>www.sss.gov</a:t>
            </a:r>
          </a:p>
        </p:txBody>
      </p:sp>
      <p:pic>
        <p:nvPicPr>
          <p:cNvPr id="1026" name="Picture 2" descr="http://financeologist.com/wp-content/uploads/2009/09/uncle-s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581400"/>
            <a:ext cx="2457450" cy="2638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103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Sentence Computations</a:t>
            </a:r>
          </a:p>
        </p:txBody>
      </p:sp>
      <p:sp>
        <p:nvSpPr>
          <p:cNvPr id="3" name="Content Placeholder 2"/>
          <p:cNvSpPr>
            <a:spLocks noGrp="1"/>
          </p:cNvSpPr>
          <p:nvPr>
            <p:ph idx="1"/>
          </p:nvPr>
        </p:nvSpPr>
        <p:spPr/>
        <p:txBody>
          <a:bodyPr/>
          <a:lstStyle/>
          <a:p>
            <a:r>
              <a:rPr lang="en-US" dirty="0"/>
              <a:t>The BOP calculates inmate sentences in accordance with Federal Statute and BOP regulations</a:t>
            </a:r>
          </a:p>
          <a:p>
            <a:r>
              <a:rPr lang="en-US" dirty="0"/>
              <a:t>Inmates can inquire about their sentence computation with the institution staff</a:t>
            </a:r>
          </a:p>
          <a:p>
            <a:r>
              <a:rPr lang="en-US" dirty="0"/>
              <a:t>Inmates can file appeals of their computation through the Administrative Remedy process</a:t>
            </a:r>
          </a:p>
          <a:p>
            <a:r>
              <a:rPr lang="en-US" dirty="0"/>
              <a:t>54 days of good conduct credit can be earned for each full year served</a:t>
            </a:r>
          </a:p>
          <a:p>
            <a:endParaRPr lang="en-US" dirty="0"/>
          </a:p>
        </p:txBody>
      </p:sp>
    </p:spTree>
    <p:extLst>
      <p:ext uri="{BB962C8B-B14F-4D97-AF65-F5344CB8AC3E}">
        <p14:creationId xmlns:p14="http://schemas.microsoft.com/office/powerpoint/2010/main" val="1691878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 and Discussion</a:t>
            </a:r>
          </a:p>
        </p:txBody>
      </p:sp>
      <p:sp>
        <p:nvSpPr>
          <p:cNvPr id="3" name="Content Placeholder 2"/>
          <p:cNvSpPr>
            <a:spLocks noGrp="1"/>
          </p:cNvSpPr>
          <p:nvPr>
            <p:ph idx="1"/>
          </p:nvPr>
        </p:nvSpPr>
        <p:spPr/>
        <p:txBody>
          <a:bodyPr/>
          <a:lstStyle/>
          <a:p>
            <a:r>
              <a:rPr lang="en-US" dirty="0"/>
              <a:t>Refer to the BOP website:</a:t>
            </a:r>
          </a:p>
          <a:p>
            <a:pPr lvl="1"/>
            <a:r>
              <a:rPr lang="en-US" dirty="0"/>
              <a:t>www.bop.gov</a:t>
            </a:r>
          </a:p>
          <a:p>
            <a:r>
              <a:rPr lang="en-US" dirty="0"/>
              <a:t>Contact the United States Pretrial Services Office</a:t>
            </a:r>
          </a:p>
          <a:p>
            <a:pPr lvl="1"/>
            <a:r>
              <a:rPr lang="en-US" dirty="0"/>
              <a:t>614-719-3070</a:t>
            </a:r>
          </a:p>
          <a:p>
            <a:endParaRPr lang="en-US" dirty="0"/>
          </a:p>
        </p:txBody>
      </p:sp>
    </p:spTree>
    <p:extLst>
      <p:ext uri="{BB962C8B-B14F-4D97-AF65-F5344CB8AC3E}">
        <p14:creationId xmlns:p14="http://schemas.microsoft.com/office/powerpoint/2010/main" val="3946337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Purpose</a:t>
            </a:r>
          </a:p>
        </p:txBody>
      </p:sp>
      <p:sp>
        <p:nvSpPr>
          <p:cNvPr id="6" name="Content Placeholder 5"/>
          <p:cNvSpPr>
            <a:spLocks noGrp="1"/>
          </p:cNvSpPr>
          <p:nvPr>
            <p:ph idx="1"/>
          </p:nvPr>
        </p:nvSpPr>
        <p:spPr/>
        <p:txBody>
          <a:bodyPr/>
          <a:lstStyle/>
          <a:p>
            <a:pPr marL="0" indent="0">
              <a:buNone/>
            </a:pPr>
            <a:r>
              <a:rPr lang="en-US" dirty="0"/>
              <a:t>If you are facing a term of imprisonment, you need to not only prepare yourself, but also your loved ones for what is to come with the life of incarceration. Information provided within this presentation can help ease fears and assist in preparing for what lies ahead. Failing to prepare for your term of incarceration will only make the transition more difficult and prevent you from taking advantage of the opportunities available. </a:t>
            </a:r>
          </a:p>
        </p:txBody>
      </p:sp>
    </p:spTree>
    <p:extLst>
      <p:ext uri="{BB962C8B-B14F-4D97-AF65-F5344CB8AC3E}">
        <p14:creationId xmlns:p14="http://schemas.microsoft.com/office/powerpoint/2010/main" val="168471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Contents</a:t>
            </a:r>
          </a:p>
        </p:txBody>
      </p:sp>
      <p:sp>
        <p:nvSpPr>
          <p:cNvPr id="3" name="Content Placeholder 2"/>
          <p:cNvSpPr>
            <a:spLocks noGrp="1"/>
          </p:cNvSpPr>
          <p:nvPr>
            <p:ph idx="1"/>
          </p:nvPr>
        </p:nvSpPr>
        <p:spPr/>
        <p:txBody>
          <a:bodyPr>
            <a:normAutofit/>
          </a:bodyPr>
          <a:lstStyle/>
          <a:p>
            <a:r>
              <a:rPr lang="en-US" dirty="0"/>
              <a:t>Voluntary Surrender</a:t>
            </a:r>
          </a:p>
          <a:p>
            <a:r>
              <a:rPr lang="en-US" dirty="0"/>
              <a:t>Designations</a:t>
            </a:r>
          </a:p>
          <a:p>
            <a:r>
              <a:rPr lang="en-US" dirty="0"/>
              <a:t>Personal Property</a:t>
            </a:r>
          </a:p>
          <a:p>
            <a:r>
              <a:rPr lang="en-US" dirty="0"/>
              <a:t>Inmate Money</a:t>
            </a:r>
          </a:p>
          <a:p>
            <a:r>
              <a:rPr lang="en-US" dirty="0"/>
              <a:t>Visitation</a:t>
            </a:r>
          </a:p>
          <a:p>
            <a:r>
              <a:rPr lang="en-US" dirty="0"/>
              <a:t>Correspondence</a:t>
            </a:r>
          </a:p>
          <a:p>
            <a:pPr lvl="1"/>
            <a:r>
              <a:rPr lang="en-US" dirty="0"/>
              <a:t>Telephone</a:t>
            </a:r>
          </a:p>
          <a:p>
            <a:pPr lvl="1"/>
            <a:r>
              <a:rPr lang="en-US" dirty="0"/>
              <a:t>E-mail</a:t>
            </a:r>
          </a:p>
          <a:p>
            <a:pPr lvl="1"/>
            <a:r>
              <a:rPr lang="en-US" dirty="0"/>
              <a:t>Mail</a:t>
            </a:r>
          </a:p>
          <a:p>
            <a:pPr marL="0" indent="0">
              <a:buNone/>
            </a:pPr>
            <a:endParaRPr lang="en-US" dirty="0"/>
          </a:p>
        </p:txBody>
      </p:sp>
    </p:spTree>
    <p:extLst>
      <p:ext uri="{BB962C8B-B14F-4D97-AF65-F5344CB8AC3E}">
        <p14:creationId xmlns:p14="http://schemas.microsoft.com/office/powerpoint/2010/main" val="271627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Contents Continued…</a:t>
            </a:r>
          </a:p>
        </p:txBody>
      </p:sp>
      <p:sp>
        <p:nvSpPr>
          <p:cNvPr id="3" name="Content Placeholder 2"/>
          <p:cNvSpPr>
            <a:spLocks noGrp="1"/>
          </p:cNvSpPr>
          <p:nvPr>
            <p:ph idx="1"/>
          </p:nvPr>
        </p:nvSpPr>
        <p:spPr/>
        <p:txBody>
          <a:bodyPr/>
          <a:lstStyle/>
          <a:p>
            <a:r>
              <a:rPr lang="en-US" dirty="0"/>
              <a:t>Treatment Services</a:t>
            </a:r>
          </a:p>
          <a:p>
            <a:pPr lvl="1"/>
            <a:r>
              <a:rPr lang="en-US" dirty="0"/>
              <a:t>Mental Health </a:t>
            </a:r>
          </a:p>
          <a:p>
            <a:pPr lvl="1"/>
            <a:r>
              <a:rPr lang="en-US" dirty="0"/>
              <a:t>Substance Abuse </a:t>
            </a:r>
          </a:p>
          <a:p>
            <a:r>
              <a:rPr lang="en-US" dirty="0"/>
              <a:t>Medical Care</a:t>
            </a:r>
          </a:p>
          <a:p>
            <a:r>
              <a:rPr lang="en-US" dirty="0"/>
              <a:t>Education, Work Programs &amp; Inmate Skills</a:t>
            </a:r>
          </a:p>
          <a:p>
            <a:r>
              <a:rPr lang="en-US" dirty="0"/>
              <a:t>Child Support</a:t>
            </a:r>
          </a:p>
          <a:p>
            <a:r>
              <a:rPr lang="en-US" dirty="0"/>
              <a:t>Selective Service</a:t>
            </a:r>
          </a:p>
          <a:p>
            <a:r>
              <a:rPr lang="en-US"/>
              <a:t>Sentencing Computations</a:t>
            </a:r>
            <a:endParaRPr lang="en-US" dirty="0"/>
          </a:p>
          <a:p>
            <a:r>
              <a:rPr lang="en-US" dirty="0"/>
              <a:t>Questions and Discussion</a:t>
            </a:r>
          </a:p>
        </p:txBody>
      </p:sp>
    </p:spTree>
    <p:extLst>
      <p:ext uri="{BB962C8B-B14F-4D97-AF65-F5344CB8AC3E}">
        <p14:creationId xmlns:p14="http://schemas.microsoft.com/office/powerpoint/2010/main" val="79417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Voluntary Surrender</a:t>
            </a: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lvl="0"/>
            <a:r>
              <a:rPr lang="en-US" dirty="0"/>
              <a:t>Voluntary Surrender (VS) is at the discretion of the sentencing judge</a:t>
            </a:r>
          </a:p>
          <a:p>
            <a:pPr lvl="0"/>
            <a:r>
              <a:rPr lang="en-US" dirty="0"/>
              <a:t>The defendant surrenders directly to the designated institution.</a:t>
            </a:r>
          </a:p>
          <a:p>
            <a:pPr lvl="0"/>
            <a:r>
              <a:rPr lang="en-US" dirty="0"/>
              <a:t>Upon surrendering, you may retain the following:</a:t>
            </a:r>
          </a:p>
          <a:p>
            <a:pPr lvl="1"/>
            <a:r>
              <a:rPr lang="en-US" dirty="0"/>
              <a:t>Plain wedding band (no stones or intricate markings)</a:t>
            </a:r>
          </a:p>
          <a:p>
            <a:pPr lvl="1"/>
            <a:r>
              <a:rPr lang="en-US" dirty="0"/>
              <a:t>Earrings for females only (no stones or intricate markings)</a:t>
            </a:r>
          </a:p>
          <a:p>
            <a:pPr lvl="1"/>
            <a:r>
              <a:rPr lang="en-US" dirty="0"/>
              <a:t>Medical or orthopedic devices</a:t>
            </a:r>
          </a:p>
          <a:p>
            <a:pPr lvl="1"/>
            <a:r>
              <a:rPr lang="en-US" dirty="0"/>
              <a:t>Legal documents</a:t>
            </a:r>
          </a:p>
          <a:p>
            <a:pPr lvl="1"/>
            <a:r>
              <a:rPr lang="en-US" dirty="0"/>
              <a:t>Social Security card and other forms of identification (driver’s license, passport, etc.) </a:t>
            </a:r>
          </a:p>
          <a:p>
            <a:pPr lvl="2"/>
            <a:r>
              <a:rPr lang="en-US" dirty="0"/>
              <a:t>These items will be held in the Inmate Central File until release</a:t>
            </a:r>
          </a:p>
          <a:p>
            <a:pPr lvl="1"/>
            <a:r>
              <a:rPr lang="en-US" dirty="0"/>
              <a:t>Religious items</a:t>
            </a:r>
          </a:p>
          <a:p>
            <a:pPr lvl="2"/>
            <a:r>
              <a:rPr lang="en-US" dirty="0"/>
              <a:t>Must be approved by the Warden</a:t>
            </a:r>
          </a:p>
          <a:p>
            <a:pPr lvl="2"/>
            <a:r>
              <a:rPr lang="en-US" dirty="0"/>
              <a:t>Must not present a threat to the security of the institution</a:t>
            </a:r>
          </a:p>
          <a:p>
            <a:pPr lvl="2"/>
            <a:r>
              <a:rPr lang="en-US" dirty="0"/>
              <a:t>Religious medallions and chains must be valued at less than $100</a:t>
            </a:r>
          </a:p>
          <a:p>
            <a:pPr lvl="1"/>
            <a:r>
              <a:rPr lang="en-US" dirty="0"/>
              <a:t>Prescription glasses</a:t>
            </a:r>
          </a:p>
        </p:txBody>
      </p:sp>
    </p:spTree>
    <p:extLst>
      <p:ext uri="{BB962C8B-B14F-4D97-AF65-F5344CB8AC3E}">
        <p14:creationId xmlns:p14="http://schemas.microsoft.com/office/powerpoint/2010/main" val="366270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Designations</a:t>
            </a:r>
          </a:p>
        </p:txBody>
      </p:sp>
      <p:sp>
        <p:nvSpPr>
          <p:cNvPr id="3" name="Content Placeholder 2"/>
          <p:cNvSpPr>
            <a:spLocks noGrp="1"/>
          </p:cNvSpPr>
          <p:nvPr>
            <p:ph idx="1"/>
          </p:nvPr>
        </p:nvSpPr>
        <p:spPr/>
        <p:txBody>
          <a:bodyPr/>
          <a:lstStyle/>
          <a:p>
            <a:r>
              <a:rPr lang="en-US" dirty="0"/>
              <a:t>The Bureau of Prisons (BOP) reviews all sentencing material to determine the appropriate institution</a:t>
            </a:r>
          </a:p>
          <a:p>
            <a:r>
              <a:rPr lang="en-US" dirty="0"/>
              <a:t>Designations are based on:</a:t>
            </a:r>
          </a:p>
          <a:p>
            <a:pPr lvl="1"/>
            <a:r>
              <a:rPr lang="en-US" dirty="0"/>
              <a:t>Level of security and staff supervision the inmate requires</a:t>
            </a:r>
          </a:p>
          <a:p>
            <a:pPr lvl="1"/>
            <a:r>
              <a:rPr lang="en-US" dirty="0"/>
              <a:t>Level of security and staff supervision the institution provides</a:t>
            </a:r>
          </a:p>
          <a:p>
            <a:pPr lvl="1"/>
            <a:r>
              <a:rPr lang="en-US" dirty="0"/>
              <a:t>Medical classification care level of inmate and care level of the institution</a:t>
            </a:r>
          </a:p>
          <a:p>
            <a:pPr lvl="1"/>
            <a:r>
              <a:rPr lang="en-US" dirty="0"/>
              <a:t>Inmate program needs (substance abuse treatment, educational/vocational training, individual and/or group counseling, medical/mental health treatment)</a:t>
            </a:r>
          </a:p>
          <a:p>
            <a:pPr lvl="1"/>
            <a:r>
              <a:rPr lang="en-US" dirty="0"/>
              <a:t>Various administrative factors (bed space capacity, inmate’s release residence, judicial recommendations, separation needs, etc.)</a:t>
            </a:r>
          </a:p>
        </p:txBody>
      </p:sp>
    </p:spTree>
    <p:extLst>
      <p:ext uri="{BB962C8B-B14F-4D97-AF65-F5344CB8AC3E}">
        <p14:creationId xmlns:p14="http://schemas.microsoft.com/office/powerpoint/2010/main" val="3239104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Personal Property</a:t>
            </a:r>
          </a:p>
        </p:txBody>
      </p:sp>
      <p:sp>
        <p:nvSpPr>
          <p:cNvPr id="3" name="Content Placeholder 2"/>
          <p:cNvSpPr>
            <a:spLocks noGrp="1"/>
          </p:cNvSpPr>
          <p:nvPr>
            <p:ph idx="1"/>
          </p:nvPr>
        </p:nvSpPr>
        <p:spPr/>
        <p:txBody>
          <a:bodyPr/>
          <a:lstStyle/>
          <a:p>
            <a:r>
              <a:rPr lang="en-US" dirty="0"/>
              <a:t>The BOP limits the amount of property inmates may have for security, safety, and sanitation reasons</a:t>
            </a:r>
          </a:p>
          <a:p>
            <a:r>
              <a:rPr lang="en-US" dirty="0"/>
              <a:t>Inmates can only possess the following:</a:t>
            </a:r>
          </a:p>
          <a:p>
            <a:pPr lvl="1"/>
            <a:r>
              <a:rPr lang="en-US" dirty="0"/>
              <a:t>Items authorized to retain upon admission</a:t>
            </a:r>
          </a:p>
          <a:p>
            <a:pPr lvl="1"/>
            <a:r>
              <a:rPr lang="en-US" dirty="0"/>
              <a:t>Items issued by authorized staff</a:t>
            </a:r>
          </a:p>
          <a:p>
            <a:pPr lvl="1"/>
            <a:r>
              <a:rPr lang="en-US" dirty="0"/>
              <a:t>Items purchased from the commissary</a:t>
            </a:r>
          </a:p>
          <a:p>
            <a:pPr lvl="1"/>
            <a:r>
              <a:rPr lang="en-US" dirty="0"/>
              <a:t>Items purchased or received which have been approved the institution’s staff</a:t>
            </a:r>
          </a:p>
          <a:p>
            <a:r>
              <a:rPr lang="en-US" dirty="0"/>
              <a:t>All other items will be considered contraband</a:t>
            </a:r>
          </a:p>
        </p:txBody>
      </p:sp>
    </p:spTree>
    <p:extLst>
      <p:ext uri="{BB962C8B-B14F-4D97-AF65-F5344CB8AC3E}">
        <p14:creationId xmlns:p14="http://schemas.microsoft.com/office/powerpoint/2010/main" val="887635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Inmate Money</a:t>
            </a:r>
          </a:p>
        </p:txBody>
      </p:sp>
      <p:sp>
        <p:nvSpPr>
          <p:cNvPr id="3" name="Content Placeholder 2"/>
          <p:cNvSpPr>
            <a:spLocks noGrp="1"/>
          </p:cNvSpPr>
          <p:nvPr>
            <p:ph idx="1"/>
          </p:nvPr>
        </p:nvSpPr>
        <p:spPr/>
        <p:txBody>
          <a:bodyPr>
            <a:normAutofit fontScale="92500" lnSpcReduction="10000"/>
          </a:bodyPr>
          <a:lstStyle/>
          <a:p>
            <a:r>
              <a:rPr lang="en-US" dirty="0"/>
              <a:t>Individual inmate Commissary accounts allow the BOP to maintain inmates’ money while incarcerated</a:t>
            </a:r>
          </a:p>
          <a:p>
            <a:r>
              <a:rPr lang="en-US" dirty="0"/>
              <a:t>Family, friends, or other sources can deposit funds</a:t>
            </a:r>
          </a:p>
          <a:p>
            <a:r>
              <a:rPr lang="en-US" dirty="0"/>
              <a:t>Funds can be utilized to purchase items from the commissary, phone calls, email, etc.</a:t>
            </a:r>
          </a:p>
          <a:p>
            <a:r>
              <a:rPr lang="en-US" dirty="0"/>
              <a:t>Funds are deposited by:</a:t>
            </a:r>
          </a:p>
          <a:p>
            <a:pPr lvl="1"/>
            <a:r>
              <a:rPr lang="en-US" dirty="0"/>
              <a:t>United States Postal Service (Mail)</a:t>
            </a:r>
          </a:p>
          <a:p>
            <a:pPr lvl="1"/>
            <a:r>
              <a:rPr lang="en-US" dirty="0"/>
              <a:t>Western Union (Electronically)</a:t>
            </a:r>
          </a:p>
          <a:p>
            <a:pPr lvl="1"/>
            <a:r>
              <a:rPr lang="en-US" dirty="0"/>
              <a:t>MoneyGram (Electronically)</a:t>
            </a:r>
          </a:p>
          <a:p>
            <a:r>
              <a:rPr lang="en-US" dirty="0"/>
              <a:t>Deposit transactions must have the inmate’s full name and register number</a:t>
            </a:r>
          </a:p>
          <a:p>
            <a:r>
              <a:rPr lang="en-US" dirty="0"/>
              <a:t>The BOP will reject funds without valid information</a:t>
            </a:r>
          </a:p>
          <a:p>
            <a:r>
              <a:rPr lang="en-US" dirty="0"/>
              <a:t>Money Order ONLY – no cash or personal checks</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5029200"/>
            <a:ext cx="1609725" cy="1646815"/>
          </a:xfrm>
          <a:prstGeom prst="rect">
            <a:avLst/>
          </a:prstGeom>
        </p:spPr>
      </p:pic>
    </p:spTree>
    <p:extLst>
      <p:ext uri="{BB962C8B-B14F-4D97-AF65-F5344CB8AC3E}">
        <p14:creationId xmlns:p14="http://schemas.microsoft.com/office/powerpoint/2010/main" val="3499651318"/>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701</TotalTime>
  <Words>1931</Words>
  <Application>Microsoft Office PowerPoint</Application>
  <PresentationFormat>On-screen Show (4:3)</PresentationFormat>
  <Paragraphs>207</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Tw Cen MT</vt:lpstr>
      <vt:lpstr>Thatch</vt:lpstr>
      <vt:lpstr>United States Pretrial Services Southern District of Ohio</vt:lpstr>
      <vt:lpstr>Pre-Entry  Class</vt:lpstr>
      <vt:lpstr>Purpose</vt:lpstr>
      <vt:lpstr>Contents</vt:lpstr>
      <vt:lpstr>Contents Continued…</vt:lpstr>
      <vt:lpstr>Voluntary Surrender</vt:lpstr>
      <vt:lpstr>Designations</vt:lpstr>
      <vt:lpstr>Personal Property</vt:lpstr>
      <vt:lpstr>Inmate Money</vt:lpstr>
      <vt:lpstr>Visitation</vt:lpstr>
      <vt:lpstr>Visitation Continued…</vt:lpstr>
      <vt:lpstr>Visiting Day</vt:lpstr>
      <vt:lpstr>Visiting Day Continued…</vt:lpstr>
      <vt:lpstr>Correspondence</vt:lpstr>
      <vt:lpstr>Correspondence Continued…</vt:lpstr>
      <vt:lpstr>Correspondence Continued…</vt:lpstr>
      <vt:lpstr>Treatment Services</vt:lpstr>
      <vt:lpstr>Treatment Services Continued…</vt:lpstr>
      <vt:lpstr>Treatment Services Continued…</vt:lpstr>
      <vt:lpstr>Medical Care</vt:lpstr>
      <vt:lpstr>Education, Work Programs &amp; Inmate Skills</vt:lpstr>
      <vt:lpstr>Education, Work Programs &amp; Inmate Skills Continued…</vt:lpstr>
      <vt:lpstr>Education, Work Programs &amp; Inmate Skills Continued…</vt:lpstr>
      <vt:lpstr>Education, Work Programs &amp; Inmate Skills Continued…</vt:lpstr>
      <vt:lpstr>Child Support</vt:lpstr>
      <vt:lpstr>Selective Service</vt:lpstr>
      <vt:lpstr>Sentence Computations</vt:lpstr>
      <vt:lpstr>Questions and Discussion</vt:lpstr>
    </vt:vector>
  </TitlesOfParts>
  <Company>U.S. Probation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Jennifer Chadwick</cp:lastModifiedBy>
  <cp:revision>68</cp:revision>
  <dcterms:created xsi:type="dcterms:W3CDTF">2013-08-16T15:46:28Z</dcterms:created>
  <dcterms:modified xsi:type="dcterms:W3CDTF">2021-01-13T20:14:18Z</dcterms:modified>
</cp:coreProperties>
</file>